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63" r:id="rId4"/>
    <p:sldId id="275" r:id="rId5"/>
    <p:sldId id="281" r:id="rId6"/>
    <p:sldId id="280" r:id="rId7"/>
    <p:sldId id="283" r:id="rId8"/>
    <p:sldId id="284" r:id="rId9"/>
    <p:sldId id="285" r:id="rId10"/>
    <p:sldId id="282" r:id="rId11"/>
    <p:sldId id="259" r:id="rId12"/>
    <p:sldId id="276" r:id="rId13"/>
    <p:sldId id="277" r:id="rId14"/>
    <p:sldId id="278" r:id="rId15"/>
    <p:sldId id="279" r:id="rId16"/>
    <p:sldId id="261" r:id="rId17"/>
    <p:sldId id="273" r:id="rId18"/>
    <p:sldId id="264" r:id="rId19"/>
    <p:sldId id="266" r:id="rId20"/>
    <p:sldId id="265" r:id="rId21"/>
    <p:sldId id="269" r:id="rId22"/>
    <p:sldId id="268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479FE-05D0-423E-A900-F673B552A189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4B3D-12BE-4C1D-84AC-7BE035D55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4B3D-12BE-4C1D-84AC-7BE035D557C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3F58DD-7C1F-493F-9FD0-05C6C5CCD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A9B5-7B11-4772-80A0-DEC3D0AE4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73BC-B731-4F52-8089-4D5390BD3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98C2-E4ED-46BD-9BA6-FB19E824D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851CB-723A-40B1-84E1-45BC45583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DFC5-6093-4645-B8AD-6C71EEF27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DA27-C413-4F3D-8232-BDDDFB85B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62E71-D7F7-49FD-9D89-906CA119A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E2F2-F3FA-46F8-B7B4-EBC83E6F9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80FE5-BCFC-4C2A-ADF4-627E54A24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6ABA-917C-4AC6-AB20-4317C67A3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185A-80A5-4DDF-AC3C-FC3C1DDE3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C5CA-F25F-4C86-8AC0-F88928CA6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7F9B-8257-4D05-8F47-333EA88F5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78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78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79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7908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9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79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79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79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7C3AFD-A015-41A8-AEB0-DDD5D275E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596900"/>
            <a:ext cx="7605712" cy="3581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Понятие о</a:t>
            </a:r>
            <a:r>
              <a:rPr lang="en-US" dirty="0" smtClean="0"/>
              <a:t> </a:t>
            </a:r>
            <a:r>
              <a:rPr lang="ru-RU" dirty="0" smtClean="0"/>
              <a:t>стрессе</a:t>
            </a:r>
            <a:r>
              <a:rPr lang="en-US" dirty="0" smtClean="0"/>
              <a:t> </a:t>
            </a:r>
            <a:r>
              <a:rPr lang="kk-KZ" sz="3600" dirty="0" smtClean="0"/>
              <a:t>и стрессоустойчивости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Основные виды </a:t>
            </a:r>
            <a:r>
              <a:rPr lang="ru-RU" dirty="0" err="1" smtClean="0"/>
              <a:t>саморегуляции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гн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86058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1222" r="2606" b="1195"/>
          <a:stretch>
            <a:fillRect/>
          </a:stretch>
        </p:blipFill>
        <p:spPr bwMode="auto">
          <a:xfrm>
            <a:off x="928662" y="3571876"/>
            <a:ext cx="1619557" cy="207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Стрессоры: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неразрешенные конфликты,</a:t>
            </a:r>
          </a:p>
          <a:p>
            <a:r>
              <a:rPr lang="ru-RU" dirty="0" smtClean="0"/>
              <a:t> потеря близкого человека,</a:t>
            </a:r>
          </a:p>
          <a:p>
            <a:r>
              <a:rPr lang="ru-RU" dirty="0" smtClean="0"/>
              <a:t> </a:t>
            </a:r>
            <a:r>
              <a:rPr lang="kk-KZ" dirty="0" smtClean="0"/>
              <a:t>неразделенная любовь, </a:t>
            </a:r>
            <a:r>
              <a:rPr lang="ru-RU" dirty="0" smtClean="0"/>
              <a:t>развод, </a:t>
            </a:r>
          </a:p>
          <a:p>
            <a:r>
              <a:rPr lang="ru-RU" dirty="0" smtClean="0"/>
              <a:t>аврал на работе в конце года, ЕНТ</a:t>
            </a:r>
          </a:p>
          <a:p>
            <a:r>
              <a:rPr lang="ru-RU" dirty="0" smtClean="0"/>
              <a:t>побег от грабителя,</a:t>
            </a:r>
          </a:p>
          <a:p>
            <a:r>
              <a:rPr lang="ru-RU" dirty="0" smtClean="0"/>
              <a:t>ЧП (чрезвычайное происшествие), </a:t>
            </a:r>
          </a:p>
          <a:p>
            <a:r>
              <a:rPr lang="ru-RU" dirty="0" smtClean="0"/>
              <a:t>ЧС (чрезвычайная ситуация)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9692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СИМПТОМЫ СТРЕССА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6643702" cy="552451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головная боль;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упадок сил;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нежелание что-либо делать;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потеря веры в улучшение ситуации в будущем;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возбуждённое состояние, желание идти на риск;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частичная потеря памяти, в связи с шоковым состоянием;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нежелание обдумать и проанализировать ситуацию, которая привела к стрессовому состоянию;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переменчивое настроение;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усталость, вялость.</a:t>
            </a:r>
          </a:p>
          <a:p>
            <a:pPr eaLnBrk="1" hangingPunct="1">
              <a:lnSpc>
                <a:spcPct val="80000"/>
              </a:lnSpc>
            </a:pPr>
            <a:endParaRPr lang="ru-RU" sz="22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628775"/>
            <a:ext cx="2381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14380"/>
          </a:xfrm>
        </p:spPr>
        <p:txBody>
          <a:bodyPr>
            <a:noAutofit/>
          </a:bodyPr>
          <a:lstStyle/>
          <a:p>
            <a:r>
              <a:rPr lang="ru-RU" sz="3200" dirty="0"/>
              <a:t>Л</a:t>
            </a:r>
            <a:r>
              <a:rPr lang="ru-RU" sz="3200" dirty="0" smtClean="0"/>
              <a:t>ичностные черты, обусловливающие повышение </a:t>
            </a:r>
            <a:r>
              <a:rPr lang="ru-RU" sz="3200" dirty="0" err="1" smtClean="0"/>
              <a:t>стрессоустойчивости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8858280" cy="592933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i="1" dirty="0" smtClean="0">
                <a:solidFill>
                  <a:srgbClr val="C00000"/>
                </a:solidFill>
              </a:rPr>
              <a:t>Уровень самооценки</a:t>
            </a:r>
            <a:r>
              <a:rPr lang="ru-RU" i="1" dirty="0" smtClean="0"/>
              <a:t>. </a:t>
            </a:r>
            <a:r>
              <a:rPr lang="ru-RU" dirty="0" smtClean="0"/>
              <a:t>Чем выше ощущение важности своего существования, тем больше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Уровень субъективного контроля </a:t>
            </a:r>
            <a:r>
              <a:rPr lang="ru-RU" dirty="0" smtClean="0"/>
              <a:t>(характеристика степени независимости, самостоятельности и активности человека в достижении своих целей, его личной ответственности за свои действия и поступки). </a:t>
            </a:r>
            <a:r>
              <a:rPr lang="ru-RU" dirty="0" err="1" smtClean="0"/>
              <a:t>Интерналы</a:t>
            </a:r>
            <a:r>
              <a:rPr lang="ru-RU" dirty="0" smtClean="0"/>
              <a:t> считают, что способны влиять на ситуацию, они занимают позицию «Я — не жертва» и берут ответственность за происходящее в свои руки. Тем самым они менее подвержены стрессовым влияниям, чем </a:t>
            </a:r>
            <a:r>
              <a:rPr lang="ru-RU" dirty="0" err="1" smtClean="0"/>
              <a:t>экстерналы</a:t>
            </a:r>
            <a:r>
              <a:rPr lang="ru-RU" dirty="0" smtClean="0"/>
              <a:t>, которые воспринимают ситуацию как результат внешних обстоятельств и, соответственно, более уязвимы.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Уровень личностной тревожности </a:t>
            </a:r>
            <a:r>
              <a:rPr lang="ru-RU" dirty="0" smtClean="0"/>
              <a:t>(устойчивой склонности воспринимать большой круг ситуаций как угрожающие и реагировать на них состоянием тревоги).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Баланс мотивации достижения и избегания.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56113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Люди</a:t>
            </a:r>
            <a:r>
              <a:rPr lang="ru-RU" sz="2000" dirty="0"/>
              <a:t>, мотивированные на достижение чего-либо, легче </a:t>
            </a:r>
            <a:r>
              <a:rPr lang="ru-RU" sz="2000" dirty="0" smtClean="0"/>
              <a:t>переносят </a:t>
            </a:r>
            <a:r>
              <a:rPr lang="ru-RU" sz="2000" dirty="0"/>
              <a:t>стрессовую ситуацию, чем люди, мотивированные на избегание неудач.</a:t>
            </a:r>
          </a:p>
          <a:p>
            <a:r>
              <a:rPr lang="ru-RU" sz="2000" dirty="0"/>
              <a:t>В 60-е годы XX столетия считали, что </a:t>
            </a:r>
            <a:r>
              <a:rPr lang="ru-RU" sz="2000" dirty="0" err="1"/>
              <a:t>трудоголики</a:t>
            </a:r>
            <a:r>
              <a:rPr lang="ru-RU" sz="2000" dirty="0"/>
              <a:t> с сильной хваткой, цепкие и агрессивные натуры более предрасположены к болезням сердца. Эту группу стали называть «личности типа А». Для них характерны </a:t>
            </a:r>
            <a:r>
              <a:rPr lang="ru-RU" sz="2000" dirty="0" smtClean="0"/>
              <a:t>нетерпеливость</a:t>
            </a:r>
            <a:r>
              <a:rPr lang="ru-RU" sz="2000" dirty="0"/>
              <a:t>, подвижность, раздражительность, дух </a:t>
            </a:r>
            <a:r>
              <a:rPr lang="ru-RU" sz="2000" dirty="0" smtClean="0"/>
              <a:t>соперничества</a:t>
            </a:r>
            <a:r>
              <a:rPr lang="ru-RU" sz="2000" dirty="0"/>
              <a:t>, честолюбие. Людей данного типа принято относить к зоне риска по возникновению негативных </a:t>
            </a:r>
            <a:r>
              <a:rPr lang="ru-RU" sz="2000" dirty="0" smtClean="0"/>
              <a:t>последствий </a:t>
            </a:r>
            <a:r>
              <a:rPr lang="ru-RU" sz="2000" dirty="0"/>
              <a:t>стресса.</a:t>
            </a:r>
          </a:p>
          <a:p>
            <a:r>
              <a:rPr lang="ru-RU" sz="2000" dirty="0"/>
              <a:t>Поведение, характерное для типа </a:t>
            </a:r>
            <a:r>
              <a:rPr lang="ru-RU" sz="2000" dirty="0" smtClean="0"/>
              <a:t>А:</a:t>
            </a:r>
            <a:r>
              <a:rPr lang="ru-RU" sz="2000" dirty="0"/>
              <a:t>Личности типа А склонны к </a:t>
            </a:r>
            <a:r>
              <a:rPr lang="ru-RU" sz="2000" dirty="0" err="1"/>
              <a:t>трудоголизму</a:t>
            </a:r>
            <a:r>
              <a:rPr lang="ru-RU" sz="2000" dirty="0"/>
              <a:t>. Если они стремятся к успеху и работают все больше и больше, </a:t>
            </a:r>
            <a:r>
              <a:rPr lang="ru-RU" sz="2000" dirty="0" smtClean="0"/>
              <a:t>чтобы </a:t>
            </a:r>
            <a:r>
              <a:rPr lang="ru-RU" sz="2000" dirty="0"/>
              <a:t>достичь своих целей, то у них могут возникать </a:t>
            </a:r>
            <a:r>
              <a:rPr lang="ru-RU" sz="2000" dirty="0" smtClean="0"/>
              <a:t>проблемы </a:t>
            </a:r>
            <a:r>
              <a:rPr lang="ru-RU" sz="2000" dirty="0"/>
              <a:t>в семье и в общении с окружающими. Они совершенно не умеют расслабляться, отключаться от работы.</a:t>
            </a:r>
          </a:p>
          <a:p>
            <a:endParaRPr lang="ru-RU" sz="20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Люди типа В спокойны </a:t>
            </a:r>
            <a:r>
              <a:rPr lang="ru-RU" sz="2400" dirty="0"/>
              <a:t>и не раздражительны. Они не так </a:t>
            </a:r>
            <a:r>
              <a:rPr lang="ru-RU" sz="2400" dirty="0" err="1"/>
              <a:t>реактивны</a:t>
            </a:r>
            <a:r>
              <a:rPr lang="ru-RU" sz="2400" dirty="0"/>
              <a:t>, как тип </a:t>
            </a:r>
            <a:r>
              <a:rPr lang="ru-RU" sz="2400" dirty="0" smtClean="0"/>
              <a:t>А. </a:t>
            </a:r>
            <a:r>
              <a:rPr lang="ru-RU" sz="2400" dirty="0"/>
              <a:t>Даже в значимой ситуации люди типа В не паникуют, не теряют </a:t>
            </a:r>
            <a:r>
              <a:rPr lang="ru-RU" sz="2400" dirty="0" smtClean="0"/>
              <a:t>самообладания </a:t>
            </a:r>
            <a:r>
              <a:rPr lang="ru-RU" sz="2400" dirty="0"/>
              <a:t>и не действуют в состоянии повышенной </a:t>
            </a:r>
            <a:r>
              <a:rPr lang="ru-RU" sz="2400" dirty="0" smtClean="0"/>
              <a:t>тревожности</a:t>
            </a:r>
            <a:r>
              <a:rPr lang="ru-RU" sz="2400" dirty="0"/>
              <a:t>. Они не создают себе ненужного стресса, спокойно реализуют свои возможности, и, как следствие, их </a:t>
            </a:r>
            <a:r>
              <a:rPr lang="ru-RU" sz="2400" dirty="0" smtClean="0"/>
              <a:t>здоровье </a:t>
            </a:r>
            <a:r>
              <a:rPr lang="ru-RU" sz="2400" dirty="0"/>
              <a:t>вне опасности.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Тип личности Т</a:t>
            </a:r>
            <a:r>
              <a:rPr lang="ru-RU" sz="2400" dirty="0" smtClean="0"/>
              <a:t>— </a:t>
            </a:r>
            <a:r>
              <a:rPr lang="ru-RU" sz="2400" dirty="0"/>
              <a:t>«вечно рискующие», или «искатели </a:t>
            </a:r>
            <a:r>
              <a:rPr lang="ru-RU" sz="2400" dirty="0" smtClean="0"/>
              <a:t>приключений». </a:t>
            </a:r>
            <a:r>
              <a:rPr lang="ru-RU" sz="2400" dirty="0"/>
              <a:t>Их легко можно узнать, поскольку именно они постоянно в поисках приключений, о </a:t>
            </a:r>
            <a:r>
              <a:rPr lang="ru-RU" sz="2400" dirty="0" smtClean="0"/>
              <a:t>которых </a:t>
            </a:r>
            <a:r>
              <a:rPr lang="ru-RU" sz="2400" dirty="0"/>
              <a:t>другие даже не помышляют. Например, таких, как прыжки с парашютом или полеты на дельтаплане. Они всегда считают, что «стакан наполовину полон», и не </a:t>
            </a:r>
            <a:r>
              <a:rPr lang="ru-RU" sz="2400" dirty="0" smtClean="0"/>
              <a:t>поддаются </a:t>
            </a:r>
            <a:r>
              <a:rPr lang="ru-RU" sz="2400" dirty="0"/>
              <a:t>стрессу.</a:t>
            </a:r>
          </a:p>
          <a:p>
            <a:endParaRPr lang="ru-RU" sz="24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43887" cy="1314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Типология личностей по способам реагирования на стресс. 3 категории: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456113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«Стресс </a:t>
            </a:r>
            <a:r>
              <a:rPr lang="ru-RU" sz="2400" dirty="0"/>
              <a:t>кролика» — относятся те, для кого характерна пассивная реакция на стресс. При этом человек способен только на короткое время </a:t>
            </a:r>
            <a:r>
              <a:rPr lang="ru-RU" sz="2400" dirty="0" smtClean="0"/>
              <a:t>активизировать </a:t>
            </a:r>
            <a:r>
              <a:rPr lang="ru-RU" sz="2400" dirty="0"/>
              <a:t>свои немногочисленные силы. </a:t>
            </a:r>
            <a:endParaRPr lang="ru-RU" sz="2400" dirty="0" smtClean="0"/>
          </a:p>
          <a:p>
            <a:r>
              <a:rPr lang="ru-RU" sz="2400" dirty="0" smtClean="0"/>
              <a:t>«Стресс </a:t>
            </a:r>
            <a:r>
              <a:rPr lang="ru-RU" sz="2400" dirty="0"/>
              <a:t>льва» — относятся люди, бурно и энергично реагирующие на </a:t>
            </a:r>
            <a:r>
              <a:rPr lang="ru-RU" sz="2400" dirty="0" smtClean="0"/>
              <a:t>стресс.</a:t>
            </a:r>
          </a:p>
          <a:p>
            <a:r>
              <a:rPr lang="ru-RU" sz="2400" dirty="0" smtClean="0"/>
              <a:t>«Стресс </a:t>
            </a:r>
            <a:r>
              <a:rPr lang="ru-RU" sz="2400" dirty="0"/>
              <a:t>вола» — данный тип людей может долго и методично </a:t>
            </a:r>
            <a:r>
              <a:rPr lang="ru-RU" sz="2400" dirty="0" smtClean="0"/>
              <a:t>работать </a:t>
            </a:r>
            <a:r>
              <a:rPr lang="ru-RU" sz="2400" dirty="0"/>
              <a:t>на пределе своих возможностей, выполняя </a:t>
            </a:r>
            <a:r>
              <a:rPr lang="ru-RU" sz="2400" dirty="0" smtClean="0"/>
              <a:t>большую </a:t>
            </a:r>
            <a:r>
              <a:rPr lang="ru-RU" sz="2400" dirty="0"/>
              <a:t>нагрузку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СНЯТИЕ СТРЕССА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500563" cy="3686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	Справится со  стрессом можно  с помощью </a:t>
            </a:r>
            <a:r>
              <a:rPr lang="ru-RU" dirty="0" err="1" smtClean="0"/>
              <a:t>саморегуляции</a:t>
            </a:r>
            <a:r>
              <a:rPr lang="ru-RU" dirty="0" smtClean="0"/>
              <a:t>, механизмы которой заложены в процессе воли и воображения 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357299"/>
            <a:ext cx="3960812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00562" y="4857760"/>
            <a:ext cx="4643438" cy="160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Снятие стресса достигается глубоким отдыхом, чем глубже – тем лучше.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Arial" charset="0"/>
              </a:rPr>
              <a:t>Саморегуляция осуществляется через волю</a:t>
            </a:r>
            <a:endParaRPr lang="ru-RU" dirty="0">
              <a:latin typeface="Arial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50824" y="1484313"/>
            <a:ext cx="85360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/>
              <a:t>Воля</a:t>
            </a:r>
            <a:r>
              <a:rPr lang="ru-RU" sz="2400" dirty="0"/>
              <a:t> — сознательное регулирование человеком своего поведения и деятельности, выраженное в умении преодолевать внешние и внутренние трудности при совершении целенаправленных действий и поступков.</a:t>
            </a:r>
          </a:p>
          <a:p>
            <a:pPr algn="ctr"/>
            <a:r>
              <a:rPr lang="ru-RU" sz="2400" b="1" dirty="0"/>
              <a:t>Воля</a:t>
            </a:r>
            <a:r>
              <a:rPr lang="ru-RU" sz="2400" dirty="0"/>
              <a:t> — это способность человека управлять своим поведением, </a:t>
            </a:r>
            <a:r>
              <a:rPr lang="ru-RU" sz="2400" dirty="0" err="1"/>
              <a:t>мобилизовывать</a:t>
            </a:r>
            <a:r>
              <a:rPr lang="ru-RU" sz="2400" dirty="0"/>
              <a:t> все свои силы на достижение поставленных целей.</a:t>
            </a:r>
          </a:p>
          <a:p>
            <a:pPr algn="ctr"/>
            <a:r>
              <a:rPr lang="ru-RU" sz="2400" b="1" dirty="0"/>
              <a:t>Воля</a:t>
            </a:r>
            <a:r>
              <a:rPr lang="ru-RU" sz="2400" dirty="0"/>
              <a:t> — это осознанные действия человека, основанные на его личном мировоззрении.</a:t>
            </a:r>
          </a:p>
          <a:p>
            <a:pPr algn="ctr"/>
            <a:r>
              <a:rPr lang="ru-RU" sz="2400" b="1" dirty="0"/>
              <a:t>Воля</a:t>
            </a:r>
            <a:r>
              <a:rPr lang="ru-RU" sz="2400" dirty="0"/>
              <a:t> - это способность человека действовать в направлении сознательно поставленной цели, преодолевая внутренние препятствия (т.е. свои непосредственные желания и стремления).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dirty="0" smtClean="0"/>
              <a:t>ШАГИ К ИЗБАВЛЕНИЮ ОТ СТРЕССА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395288" y="1600200"/>
            <a:ext cx="5689600" cy="2151063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Побалуйте себя чашкой чая.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Чай может как взбодрить, так и успокоить нервы. Зеленый чай снимает напряжение,  черный чай  тонизирует, а имбирный чай называют «эликсиром любви».</a:t>
            </a:r>
          </a:p>
          <a:p>
            <a:pPr eaLnBrk="1" hangingPunct="1">
              <a:buFontTx/>
              <a:buNone/>
            </a:pPr>
            <a:endParaRPr lang="ru-RU" sz="2000" dirty="0" smtClean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3276600" y="3903663"/>
            <a:ext cx="5410200" cy="21526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Ешьте бананы или шоколад. </a:t>
            </a:r>
            <a:r>
              <a:rPr lang="ru-RU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Вещества, содержащиеся в них, способствуют выработке </a:t>
            </a:r>
            <a:r>
              <a:rPr lang="ru-RU" sz="2000" dirty="0" err="1" smtClean="0"/>
              <a:t>серотонина</a:t>
            </a:r>
            <a:r>
              <a:rPr lang="ru-RU" sz="2000" dirty="0" smtClean="0"/>
              <a:t> – гормона радости.</a:t>
            </a:r>
          </a:p>
          <a:p>
            <a:pPr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70021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933825"/>
            <a:ext cx="2524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smtClean="0"/>
              <a:t>ШАГИ К ИЗБАВЛЕНИЮ ОТ СТРЕССА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611188" y="1600200"/>
            <a:ext cx="4392612" cy="2151063"/>
          </a:xfrm>
        </p:spPr>
        <p:txBody>
          <a:bodyPr/>
          <a:lstStyle/>
          <a:p>
            <a:pPr eaLnBrk="1" hangingPunct="1"/>
            <a:r>
              <a:rPr lang="ru-RU" sz="2400" b="1" smtClean="0"/>
              <a:t>Займитесь спортом.</a:t>
            </a:r>
            <a:r>
              <a:rPr lang="ru-RU" sz="2400" smtClean="0"/>
              <a:t> </a:t>
            </a:r>
            <a:r>
              <a:rPr lang="ru-RU" sz="2000" smtClean="0"/>
              <a:t>Через некоторое время вы не только станете более уравновешенными, но и увидите положительные преображения своей фигуры.</a:t>
            </a:r>
            <a:r>
              <a:rPr lang="ru-RU" sz="2400" smtClean="0"/>
              <a:t> 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3132138" y="3903663"/>
            <a:ext cx="5554662" cy="2152650"/>
          </a:xfrm>
        </p:spPr>
        <p:txBody>
          <a:bodyPr/>
          <a:lstStyle/>
          <a:p>
            <a:pPr eaLnBrk="1" hangingPunct="1"/>
            <a:r>
              <a:rPr lang="ru-RU" sz="2400" b="1" smtClean="0"/>
              <a:t>Ароматерапия.</a:t>
            </a:r>
            <a:r>
              <a:rPr lang="ru-RU" sz="2400" smtClean="0"/>
              <a:t> </a:t>
            </a:r>
            <a:r>
              <a:rPr lang="ru-RU" sz="2000" smtClean="0"/>
              <a:t>Создайте вокруг себя ароматность: несколько капель лаванды, ромашки или валерианы действуют успокаивающе. Анис, апельсин и базилик стабилизируют настроение, устраняют депрессию, печаль и тревогу.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484313"/>
            <a:ext cx="2344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92600"/>
            <a:ext cx="30289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ЭМОЦИИ + СТРЕСС</a:t>
            </a:r>
            <a:r>
              <a:rPr lang="en-US" dirty="0" smtClean="0"/>
              <a:t> = </a:t>
            </a:r>
            <a:r>
              <a:rPr lang="kk-KZ" smtClean="0"/>
              <a:t>конфликты</a:t>
            </a:r>
            <a:endParaRPr lang="ru-RU" dirty="0" smtClean="0"/>
          </a:p>
        </p:txBody>
      </p:sp>
      <p:sp>
        <p:nvSpPr>
          <p:cNvPr id="40973" name="Rectangle 13"/>
          <p:cNvSpPr>
            <a:spLocks noGrp="1" noChangeArrowheads="1"/>
          </p:cNvSpPr>
          <p:nvPr>
            <p:ph sz="quarter" idx="2"/>
          </p:nvPr>
        </p:nvSpPr>
        <p:spPr>
          <a:xfrm>
            <a:off x="0" y="1412875"/>
            <a:ext cx="5148263" cy="525621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ЭМОЦИИ</a:t>
            </a:r>
            <a:r>
              <a:rPr lang="ru-RU" sz="2800" dirty="0" smtClean="0"/>
              <a:t> - субъективно переживаемое отношение человека к различным раздражителям, фактам, событиям, проявляющееся в виде удовольствия, радости, неудовольствия, раздражения, негатива, страха т.д.</a:t>
            </a:r>
          </a:p>
        </p:txBody>
      </p:sp>
      <p:sp>
        <p:nvSpPr>
          <p:cNvPr id="40974" name="Rectangle 14"/>
          <p:cNvSpPr>
            <a:spLocks noGrp="1" noChangeArrowheads="1"/>
          </p:cNvSpPr>
          <p:nvPr>
            <p:ph sz="quarter" idx="3"/>
          </p:nvPr>
        </p:nvSpPr>
        <p:spPr>
          <a:xfrm>
            <a:off x="4857752" y="1412875"/>
            <a:ext cx="4035423" cy="5040313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FF0000"/>
                </a:solidFill>
              </a:rPr>
              <a:t>СТРЕСС</a:t>
            </a:r>
            <a:r>
              <a:rPr lang="ru-RU" sz="3000" dirty="0" smtClean="0"/>
              <a:t> – это</a:t>
            </a:r>
          </a:p>
          <a:p>
            <a:pPr eaLnBrk="1" hangingPunct="1">
              <a:buNone/>
            </a:pPr>
            <a:r>
              <a:rPr lang="ru-RU" sz="2800" b="1" dirty="0" smtClean="0"/>
              <a:t>неспецифическая</a:t>
            </a:r>
            <a:r>
              <a:rPr lang="ru-RU" sz="2800" dirty="0" smtClean="0"/>
              <a:t> </a:t>
            </a:r>
            <a:r>
              <a:rPr lang="ru-RU" sz="3000" dirty="0" smtClean="0"/>
              <a:t>ответная реакция организма на стрессоры.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7129483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dirty="0" smtClean="0"/>
              <a:t>САМОРЕГУЛИРОВАНИЕ</a:t>
            </a:r>
          </a:p>
        </p:txBody>
      </p:sp>
      <p:pic>
        <p:nvPicPr>
          <p:cNvPr id="12291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3609975" cy="4456113"/>
          </a:xfrm>
        </p:spPr>
      </p:pic>
      <p:sp>
        <p:nvSpPr>
          <p:cNvPr id="1229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b="1" smtClean="0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140200" y="1628775"/>
            <a:ext cx="43926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1. Мускулатура</a:t>
            </a:r>
          </a:p>
          <a:p>
            <a:endParaRPr lang="ru-RU" sz="2400" b="1"/>
          </a:p>
          <a:p>
            <a:r>
              <a:rPr lang="ru-RU" sz="2000"/>
              <a:t>Самый простой, но достаточно эффективный способ эмоциональной саморегуляции — расслабление мимической мускулатуры. Научившись расслаблять лицевые мышцы, а также произвольно и сознательно контролировать их состояние, можно научиться управлять и соответствующими эмоциями.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38" y="0"/>
            <a:ext cx="2174862" cy="237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06" y="103188"/>
            <a:ext cx="5043494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+mn-lt"/>
              </a:rPr>
              <a:t>2.Саморегулирование через дыхание</a:t>
            </a:r>
            <a:endParaRPr lang="ru-RU" sz="3400" dirty="0" smtClean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2143116"/>
            <a:ext cx="5699125" cy="391319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 smtClean="0"/>
              <a:t>		Важным резервом в стабилизации своего эмоционального состояния является совершенствование и владение разными техниками дыхания.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r="44293"/>
          <a:stretch>
            <a:fillRect/>
          </a:stretch>
        </p:blipFill>
        <p:spPr bwMode="auto">
          <a:xfrm>
            <a:off x="428596" y="2857496"/>
            <a:ext cx="2857520" cy="37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1702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03188"/>
            <a:ext cx="5286380" cy="13144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/>
              <a:t>САМОРЕГУЛИРОВАНИЕ через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28736"/>
            <a:ext cx="6535752" cy="492922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3. Визуализацию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Эффективным методом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эмоциональной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err="1" smtClean="0"/>
              <a:t>саморегуляции</a:t>
            </a:r>
            <a:r>
              <a:rPr lang="ru-RU" sz="2400" dirty="0" smtClean="0"/>
              <a:t> является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использование приемов воображения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или визуализации.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Визуализация</a:t>
            </a:r>
            <a:r>
              <a:rPr lang="ru-RU" sz="2400" dirty="0" smtClean="0"/>
              <a:t> — это создание внутренних образов в сознании человека, то есть активизация воображения с помощью слуховых, зрительных, вкусовых, обонятельных, осязательных ощущений, а также их комбинаций.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</a:t>
            </a:r>
          </a:p>
        </p:txBody>
      </p:sp>
      <p:pic>
        <p:nvPicPr>
          <p:cNvPr id="5" name="Рисунок 4" descr="bcXCKIXHxu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sz="8000" dirty="0" smtClean="0">
                <a:solidFill>
                  <a:srgbClr val="3333FF"/>
                </a:solidFill>
              </a:rPr>
              <a:t> </a:t>
            </a:r>
            <a:r>
              <a:rPr lang="ru-RU" sz="5400" dirty="0" smtClean="0">
                <a:solidFill>
                  <a:srgbClr val="3333FF"/>
                </a:solidFill>
              </a:rPr>
              <a:t>Фантазируйте,</a:t>
            </a:r>
          </a:p>
          <a:p>
            <a:pPr algn="ctr" eaLnBrk="1" hangingPunct="1">
              <a:buFontTx/>
              <a:buNone/>
            </a:pPr>
            <a:r>
              <a:rPr lang="ru-RU" sz="5400" dirty="0" err="1" smtClean="0">
                <a:solidFill>
                  <a:srgbClr val="3333FF"/>
                </a:solidFill>
              </a:rPr>
              <a:t>релаксируйте</a:t>
            </a:r>
            <a:r>
              <a:rPr lang="ru-RU" sz="5400" dirty="0" smtClean="0">
                <a:solidFill>
                  <a:srgbClr val="3333FF"/>
                </a:solidFill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ru-RU" sz="5400" dirty="0" smtClean="0">
                <a:solidFill>
                  <a:srgbClr val="3333FF"/>
                </a:solidFill>
              </a:rPr>
              <a:t>медитируйте,</a:t>
            </a:r>
          </a:p>
          <a:p>
            <a:pPr algn="ctr" eaLnBrk="1" hangingPunct="1">
              <a:buFontTx/>
              <a:buNone/>
            </a:pPr>
            <a:r>
              <a:rPr lang="ru-RU" sz="5400" dirty="0" smtClean="0">
                <a:solidFill>
                  <a:srgbClr val="3333FF"/>
                </a:solidFill>
              </a:rPr>
              <a:t>и пусть стресс не повредит вам!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История термина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15025" cy="4456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00"/>
                </a:solidFill>
              </a:rPr>
              <a:t>   Впервые термин «стресс» в физиологию и психологию ввел </a:t>
            </a:r>
            <a:r>
              <a:rPr lang="ru-RU" dirty="0" err="1" smtClean="0">
                <a:solidFill>
                  <a:srgbClr val="000000"/>
                </a:solidFill>
              </a:rPr>
              <a:t>Уолтер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Кэннон</a:t>
            </a:r>
            <a:r>
              <a:rPr lang="ru-RU" dirty="0" smtClean="0">
                <a:solidFill>
                  <a:srgbClr val="000000"/>
                </a:solidFill>
              </a:rPr>
              <a:t> в своих классических работах по универсальной реакции «бороться или бежать» (англ. </a:t>
            </a:r>
            <a:r>
              <a:rPr lang="ru-RU" dirty="0" err="1" smtClean="0">
                <a:solidFill>
                  <a:srgbClr val="000000"/>
                </a:solidFill>
              </a:rPr>
              <a:t>fight-or-flight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response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t="2374" r="2519" b="1703"/>
          <a:stretch>
            <a:fillRect/>
          </a:stretch>
        </p:blipFill>
        <p:spPr bwMode="auto">
          <a:xfrm>
            <a:off x="6443663" y="1773238"/>
            <a:ext cx="22939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929190" cy="512764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Основоположником учения о стрессе является лауреат Нобелевской премии физиолог </a:t>
            </a:r>
            <a:r>
              <a:rPr lang="ru-RU" sz="2800" dirty="0" err="1" smtClean="0">
                <a:solidFill>
                  <a:schemeClr val="accent2">
                    <a:lumMod val="10000"/>
                  </a:schemeClr>
                </a:solidFill>
              </a:rPr>
              <a:t>Ганс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10000"/>
                  </a:schemeClr>
                </a:solidFill>
              </a:rPr>
              <a:t>Селье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 (1907—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19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82). </a:t>
            </a:r>
            <a:endParaRPr lang="en-US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Hans Hugo Bruno </a:t>
            </a:r>
            <a:r>
              <a:rPr lang="en-US" sz="2800" dirty="0" err="1" smtClean="0">
                <a:solidFill>
                  <a:srgbClr val="000000"/>
                </a:solidFill>
              </a:rPr>
              <a:t>Selye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венг. — канадский эндокринолог австро-венгерского происхождения.</a:t>
            </a:r>
          </a:p>
          <a:p>
            <a:endParaRPr lang="ru-RU" dirty="0"/>
          </a:p>
        </p:txBody>
      </p:sp>
      <p:pic>
        <p:nvPicPr>
          <p:cNvPr id="1026" name="Picture 2" descr="C:\Users\user\Desktop\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71477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Виды стресса: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Эустресс</a:t>
            </a:r>
            <a:r>
              <a:rPr lang="ru-RU" dirty="0" smtClean="0"/>
              <a:t> — это тот заряд бодрости, который помогает нам справиться с делами в срок. </a:t>
            </a:r>
          </a:p>
          <a:p>
            <a:r>
              <a:rPr lang="ru-RU" dirty="0" err="1" smtClean="0"/>
              <a:t>Дистресс</a:t>
            </a:r>
            <a:r>
              <a:rPr lang="ru-RU" dirty="0" smtClean="0"/>
              <a:t> – сильное эмоциональное  состояния, связанные с отрицательными переживаниями и имеющие ослабляющую, деструктивную силу.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5631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Г. </a:t>
            </a:r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Селье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и его последователи показали, что синдром ответной физиологической реакции на стресс представляет универсальную модель защитных реакций, направленных на сохранение целостности организма, и одинаков как для человека, так и для животных. </a:t>
            </a:r>
          </a:p>
          <a:p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Но в отличие от животных, у человека физиологическая реакция может определяться не только непосредственным присутствием стрессора, но и его психологическим воздействием на личность.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143668"/>
          </a:xfrm>
        </p:spPr>
        <p:txBody>
          <a:bodyPr/>
          <a:lstStyle/>
          <a:p>
            <a:r>
              <a:rPr lang="ru-RU" b="1" dirty="0" smtClean="0"/>
              <a:t>Г. </a:t>
            </a:r>
            <a:r>
              <a:rPr lang="ru-RU" b="1" dirty="0" err="1" smtClean="0"/>
              <a:t>Селье</a:t>
            </a:r>
            <a:r>
              <a:rPr lang="ru-RU" b="1" dirty="0" smtClean="0"/>
              <a:t>  не знал, что для человека ведущую роль в происхождении стресса играет центральная нервная система.</a:t>
            </a:r>
          </a:p>
          <a:p>
            <a:r>
              <a:rPr lang="ru-RU" dirty="0" smtClean="0"/>
              <a:t>Естественным продолжением теории Г. </a:t>
            </a:r>
            <a:r>
              <a:rPr lang="ru-RU" dirty="0" err="1" smtClean="0"/>
              <a:t>Селье</a:t>
            </a:r>
            <a:r>
              <a:rPr lang="ru-RU" dirty="0" smtClean="0"/>
              <a:t> является теория эмоционального стресса Р. </a:t>
            </a:r>
            <a:r>
              <a:rPr lang="ru-RU" dirty="0" err="1" smtClean="0"/>
              <a:t>Лазаруса</a:t>
            </a:r>
            <a:r>
              <a:rPr lang="ru-RU" dirty="0" smtClean="0"/>
              <a:t>, которая проводит разделение системного (физиологического) и психического (эмоционального) стресса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Необходимым условием возникновения развития психологического стресса является восприятие </a:t>
            </a:r>
            <a:r>
              <a:rPr lang="ru-RU" sz="2400" dirty="0" smtClean="0">
                <a:solidFill>
                  <a:srgbClr val="C00000"/>
                </a:solidFill>
              </a:rPr>
              <a:t>угрозы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56113"/>
          </a:xfrm>
        </p:spPr>
        <p:txBody>
          <a:bodyPr/>
          <a:lstStyle/>
          <a:p>
            <a:r>
              <a:rPr lang="ru-RU" dirty="0" smtClean="0"/>
              <a:t>Это зависит от личности человека (тревожность, эмоциональная устойчивость) и его предшествующим опытом. Поэтому одинаковых факторов, вызывающих стресс, не существует.</a:t>
            </a:r>
          </a:p>
          <a:p>
            <a:r>
              <a:rPr lang="ru-RU" dirty="0" smtClean="0"/>
              <a:t>Атрибутом ЭС или сигналом, указывающим на недостаточность резервов человека для преодоления угрозы, является тревога.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Стрессоустойчивость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выработка адекватных методов реабилитации, способных поднять устойчивость человека к воздействию стрессовых факторов.</a:t>
            </a:r>
          </a:p>
          <a:p>
            <a:r>
              <a:rPr lang="ru-RU" dirty="0" smtClean="0"/>
              <a:t>У каждого человека есть определенный набор личностных черт и физиологических особенностей (ресурсов), которые определяют его устойчивость к стрессу.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327</TotalTime>
  <Words>1104</Words>
  <Application>Microsoft Office PowerPoint</Application>
  <PresentationFormat>Экран (4:3)</PresentationFormat>
  <Paragraphs>91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Шары</vt:lpstr>
      <vt:lpstr>Понятие о стрессе и стрессоустойчивости.   </vt:lpstr>
      <vt:lpstr>ЭМОЦИИ + СТРЕСС = конфликты</vt:lpstr>
      <vt:lpstr>История термина</vt:lpstr>
      <vt:lpstr>Слайд 4</vt:lpstr>
      <vt:lpstr>Виды стресса:</vt:lpstr>
      <vt:lpstr>Слайд 6</vt:lpstr>
      <vt:lpstr>Слайд 7</vt:lpstr>
      <vt:lpstr>Необходимым условием возникновения развития психологического стресса является восприятие угрозы. </vt:lpstr>
      <vt:lpstr>Стрессоустойчивость -</vt:lpstr>
      <vt:lpstr>Стрессоры:</vt:lpstr>
      <vt:lpstr>СИМПТОМЫ СТРЕССА</vt:lpstr>
      <vt:lpstr>Личностные черты, обусловливающие повышение стрессоустойчивости </vt:lpstr>
      <vt:lpstr>Баланс мотивации достижения и избегания. </vt:lpstr>
      <vt:lpstr>Слайд 14</vt:lpstr>
      <vt:lpstr>Типология личностей по способам реагирования на стресс. 3 категории: </vt:lpstr>
      <vt:lpstr>СНЯТИЕ СТРЕССА</vt:lpstr>
      <vt:lpstr>Саморегуляция осуществляется через волю</vt:lpstr>
      <vt:lpstr>ШАГИ К ИЗБАВЛЕНИЮ ОТ СТРЕССА</vt:lpstr>
      <vt:lpstr>ШАГИ К ИЗБАВЛЕНИЮ ОТ СТРЕССА</vt:lpstr>
      <vt:lpstr>САМОРЕГУЛИРОВАНИЕ</vt:lpstr>
      <vt:lpstr>2.Саморегулирование через дыхание</vt:lpstr>
      <vt:lpstr>САМОРЕГУЛИРОВАНИЕ через </vt:lpstr>
      <vt:lpstr>Слайд 23</vt:lpstr>
    </vt:vector>
  </TitlesOfParts>
  <Company>Ukraine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об эмоциональном стрессе.</dc:title>
  <dc:creator>chodan_bublikov</dc:creator>
  <cp:lastModifiedBy>shef</cp:lastModifiedBy>
  <cp:revision>51</cp:revision>
  <dcterms:created xsi:type="dcterms:W3CDTF">2009-10-07T06:06:24Z</dcterms:created>
  <dcterms:modified xsi:type="dcterms:W3CDTF">2016-10-22T05:24:33Z</dcterms:modified>
</cp:coreProperties>
</file>